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9144000" cy="5143500" type="screen16x9"/>
  <p:notesSz cx="6858000" cy="9144000"/>
  <p:embeddedFontLst>
    <p:embeddedFont>
      <p:font typeface="Work Sans ExtraBold" panose="020B0604020202020204" charset="0"/>
      <p:bold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Sarala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vv7mTaiKUPwR6ctcGKiea2ldg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c6f81ed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10c6f81ed7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c6f81ed7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10c6f81ed7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c6f81ed7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10c6f81ed7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c6f81ed7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0c6f81ed7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c6f81ed7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10c6f81ed7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c6f81ed7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10c6f81ed7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c6f81ed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0c6f81ed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c6f81ed7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0c6f81ed7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c6f81ed7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0c6f81ed7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c6f81ed7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10c6f81ed7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c6f81ed7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10c6f81ed7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c6f81ed7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10c6f81ed7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c6f81ed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10c6f81ed7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c6f81ed7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10c6f81ed7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c6f81ed7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10c6f81ed74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c6f81ed7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10c6f81ed74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233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c6f81ed74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c6f81ed74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6f81bad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6f81bad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c6f81ed7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10c6f81ed7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c6f81ed7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10c6f81ed7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5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5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45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5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5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4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4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4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54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54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54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54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7" name="Google Shape;97;p54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4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4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5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2" name="Google Shape;102;p55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5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5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6"/>
          <p:cNvSpPr txBox="1">
            <a:spLocks noGrp="1"/>
          </p:cNvSpPr>
          <p:nvPr>
            <p:ph type="title" hasCustomPrompt="1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56"/>
          <p:cNvSpPr txBox="1">
            <a:spLocks noGrp="1"/>
          </p:cNvSpPr>
          <p:nvPr>
            <p:ph type="body" idx="1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8" name="Google Shape;108;p56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6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6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SECTION_TITLE_AND_DESCRIPTION_1_1_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7"/>
          <p:cNvSpPr txBox="1">
            <a:spLocks noGrp="1"/>
          </p:cNvSpPr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57"/>
          <p:cNvSpPr txBox="1">
            <a:spLocks noGrp="1"/>
          </p:cNvSpPr>
          <p:nvPr>
            <p:ph type="subTitle" idx="1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57"/>
          <p:cNvSpPr txBox="1">
            <a:spLocks noGrp="1"/>
          </p:cNvSpPr>
          <p:nvPr>
            <p:ph type="title" idx="2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57"/>
          <p:cNvSpPr txBox="1">
            <a:spLocks noGrp="1"/>
          </p:cNvSpPr>
          <p:nvPr>
            <p:ph type="subTitle" idx="3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57"/>
          <p:cNvSpPr txBox="1">
            <a:spLocks noGrp="1"/>
          </p:cNvSpPr>
          <p:nvPr>
            <p:ph type="title" idx="4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57"/>
          <p:cNvSpPr txBox="1">
            <a:spLocks noGrp="1"/>
          </p:cNvSpPr>
          <p:nvPr>
            <p:ph type="subTitle" idx="5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57"/>
          <p:cNvSpPr txBox="1">
            <a:spLocks noGrp="1"/>
          </p:cNvSpPr>
          <p:nvPr>
            <p:ph type="title" idx="6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57"/>
          <p:cNvSpPr txBox="1">
            <a:spLocks noGrp="1"/>
          </p:cNvSpPr>
          <p:nvPr>
            <p:ph type="subTitle" idx="7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1" name="Google Shape;121;p57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7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7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8"/>
          <p:cNvSpPr txBox="1">
            <a:spLocks noGrp="1"/>
          </p:cNvSpPr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6" name="Google Shape;126;p58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8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SECTION_TITLE_AND_DESCRIPTION_1_1_4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9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9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9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9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0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0"/>
          <p:cNvSpPr txBox="1">
            <a:spLocks noGrp="1"/>
          </p:cNvSpPr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6" name="Google Shape;136;p60"/>
          <p:cNvSpPr txBox="1">
            <a:spLocks noGrp="1"/>
          </p:cNvSpPr>
          <p:nvPr>
            <p:ph type="title" idx="2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60"/>
          <p:cNvSpPr txBox="1">
            <a:spLocks noGrp="1"/>
          </p:cNvSpPr>
          <p:nvPr>
            <p:ph type="subTitle" idx="1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60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0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0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SECTION_TITLE_AND_DESCRIPTION_1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1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1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2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2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2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2"/>
          <p:cNvSpPr txBox="1">
            <a:spLocks noGrp="1"/>
          </p:cNvSpPr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62"/>
          <p:cNvSpPr txBox="1">
            <a:spLocks noGrp="1"/>
          </p:cNvSpPr>
          <p:nvPr>
            <p:ph type="subTitle" idx="1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" name="Google Shape;150;p62"/>
          <p:cNvSpPr txBox="1">
            <a:spLocks noGrp="1"/>
          </p:cNvSpPr>
          <p:nvPr>
            <p:ph type="title" idx="2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62"/>
          <p:cNvSpPr txBox="1">
            <a:spLocks noGrp="1"/>
          </p:cNvSpPr>
          <p:nvPr>
            <p:ph type="subTitle" idx="3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62"/>
          <p:cNvSpPr txBox="1">
            <a:spLocks noGrp="1"/>
          </p:cNvSpPr>
          <p:nvPr>
            <p:ph type="title" idx="4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62"/>
          <p:cNvSpPr txBox="1">
            <a:spLocks noGrp="1"/>
          </p:cNvSpPr>
          <p:nvPr>
            <p:ph type="subTitle" idx="5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" name="Google Shape;154;p62"/>
          <p:cNvSpPr txBox="1">
            <a:spLocks noGrp="1"/>
          </p:cNvSpPr>
          <p:nvPr>
            <p:ph type="title" idx="6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62"/>
          <p:cNvSpPr txBox="1">
            <a:spLocks noGrp="1"/>
          </p:cNvSpPr>
          <p:nvPr>
            <p:ph type="subTitle" idx="7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62"/>
          <p:cNvSpPr txBox="1">
            <a:spLocks noGrp="1"/>
          </p:cNvSpPr>
          <p:nvPr>
            <p:ph type="title" idx="8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62"/>
          <p:cNvSpPr txBox="1">
            <a:spLocks noGrp="1"/>
          </p:cNvSpPr>
          <p:nvPr>
            <p:ph type="subTitle" idx="9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62"/>
          <p:cNvSpPr txBox="1">
            <a:spLocks noGrp="1"/>
          </p:cNvSpPr>
          <p:nvPr>
            <p:ph type="title" idx="13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62"/>
          <p:cNvSpPr txBox="1">
            <a:spLocks noGrp="1"/>
          </p:cNvSpPr>
          <p:nvPr>
            <p:ph type="subTitle" idx="14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0" name="Google Shape;160;p62"/>
          <p:cNvSpPr txBox="1">
            <a:spLocks noGrp="1"/>
          </p:cNvSpPr>
          <p:nvPr>
            <p:ph type="title" idx="15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61" name="Google Shape;161;p62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2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6" name="Google Shape;166;p6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6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8" name="Google Shape;168;p6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69" name="Google Shape;169;p6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>
            <a:spLocks noGrp="1"/>
          </p:cNvSpPr>
          <p:nvPr>
            <p:ph type="body" idx="1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46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6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6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2" name="Google Shape;22;p46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4"/>
          <p:cNvSpPr txBox="1">
            <a:spLocks noGrp="1"/>
          </p:cNvSpPr>
          <p:nvPr>
            <p:ph type="body" idx="1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4"/>
          <p:cNvSpPr txBox="1">
            <a:spLocks noGrp="1"/>
          </p:cNvSpPr>
          <p:nvPr>
            <p:ph type="body" idx="2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64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78" name="Google Shape;178;p64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4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7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82" name="Google Shape;182;p67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7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7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7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47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title" idx="14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title" idx="17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title" idx="20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4" name="Google Shape;44;p47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7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8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8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48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48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8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9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49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49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49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49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9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1" name="Google Shape;61;p49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0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50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0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1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1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1"/>
          <p:cNvSpPr txBox="1">
            <a:spLocks noGrp="1"/>
          </p:cNvSpPr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subTitle" idx="1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51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1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2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2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9" name="Google Shape;79;p52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2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TITLE_ONLY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3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3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3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3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3"/>
          <p:cNvSpPr txBox="1">
            <a:spLocks noGrp="1"/>
          </p:cNvSpPr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88" name="Google Shape;88;p53"/>
          <p:cNvSpPr txBox="1">
            <a:spLocks noGrp="1"/>
          </p:cNvSpPr>
          <p:nvPr>
            <p:ph type="subTitle" idx="1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lusHaze/TrayNotification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"/>
          <p:cNvPicPr preferRelativeResize="0"/>
          <p:nvPr/>
        </p:nvPicPr>
        <p:blipFill rotWithShape="1">
          <a:blip r:embed="rId3">
            <a:alphaModFix/>
          </a:blip>
          <a:srcRect r="17280" b="8441"/>
          <a:stretch/>
        </p:blipFill>
        <p:spPr>
          <a:xfrm>
            <a:off x="5283525" y="1145625"/>
            <a:ext cx="3242227" cy="20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 txBox="1">
            <a:spLocks noGrp="1"/>
          </p:cNvSpPr>
          <p:nvPr>
            <p:ph type="ctrTitle"/>
          </p:nvPr>
        </p:nvSpPr>
        <p:spPr>
          <a:xfrm>
            <a:off x="171125" y="560951"/>
            <a:ext cx="3720000" cy="14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ECMS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1"/>
                </a:solidFill>
              </a:rPr>
              <a:t>DESKTOP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1"/>
          <p:cNvSpPr txBox="1">
            <a:spLocks noGrp="1"/>
          </p:cNvSpPr>
          <p:nvPr>
            <p:ph type="subTitle" idx="1"/>
          </p:nvPr>
        </p:nvSpPr>
        <p:spPr>
          <a:xfrm>
            <a:off x="218150" y="2116825"/>
            <a:ext cx="4692300" cy="28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Course Name</a:t>
            </a:r>
            <a:r>
              <a:rPr lang="en"/>
              <a:t>: Advanced OOP Laboratory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Course Code</a:t>
            </a:r>
            <a:r>
              <a:rPr lang="en"/>
              <a:t>: CSE 2118/CSI 124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Created by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 M Jishanul Islam, 011 201 024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Sadia Ahmmed, 011 201 146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Sahid Hossain Mustakim, 011 201 274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Course Faculty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Subangkar Karmakar Shanto,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Lecturer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Department of Computer Science &amp; Engineering,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United International University</a:t>
            </a:r>
            <a:endParaRPr/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75" y="1134000"/>
            <a:ext cx="4432026" cy="26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"/>
          <p:cNvSpPr/>
          <p:nvPr/>
        </p:nvSpPr>
        <p:spPr>
          <a:xfrm>
            <a:off x="728675" y="0"/>
            <a:ext cx="4182000" cy="385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"/>
          <p:cNvSpPr/>
          <p:nvPr/>
        </p:nvSpPr>
        <p:spPr>
          <a:xfrm>
            <a:off x="8390375" y="0"/>
            <a:ext cx="796500" cy="385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"/>
          <p:cNvSpPr/>
          <p:nvPr/>
        </p:nvSpPr>
        <p:spPr>
          <a:xfrm>
            <a:off x="6686550" y="4693450"/>
            <a:ext cx="2550600" cy="480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c6f81ed74_0_63"/>
          <p:cNvSpPr/>
          <p:nvPr/>
        </p:nvSpPr>
        <p:spPr>
          <a:xfrm>
            <a:off x="6816000" y="4412100"/>
            <a:ext cx="2328000" cy="731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0c6f81ed74_0_63"/>
          <p:cNvSpPr txBox="1">
            <a:spLocks noGrp="1"/>
          </p:cNvSpPr>
          <p:nvPr>
            <p:ph type="title"/>
          </p:nvPr>
        </p:nvSpPr>
        <p:spPr>
          <a:xfrm>
            <a:off x="2738550" y="99150"/>
            <a:ext cx="36669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300">
                <a:solidFill>
                  <a:schemeClr val="lt2"/>
                </a:solidFill>
              </a:rPr>
              <a:t>TASK </a:t>
            </a:r>
            <a:r>
              <a:rPr lang="en" sz="2300">
                <a:solidFill>
                  <a:schemeClr val="accent1"/>
                </a:solidFill>
              </a:rPr>
              <a:t>ASSIGNMENT</a:t>
            </a:r>
            <a:endParaRPr sz="230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26" y="625547"/>
            <a:ext cx="5999446" cy="4279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c6f81ed74_0_70"/>
          <p:cNvSpPr/>
          <p:nvPr/>
        </p:nvSpPr>
        <p:spPr>
          <a:xfrm>
            <a:off x="6816000" y="4412100"/>
            <a:ext cx="2328000" cy="731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1271050" y="113550"/>
            <a:ext cx="6779264" cy="4838699"/>
            <a:chOff x="1271050" y="113550"/>
            <a:chExt cx="6779264" cy="4838699"/>
          </a:xfrm>
        </p:grpSpPr>
        <p:pic>
          <p:nvPicPr>
            <p:cNvPr id="345" name="Google Shape;345;g10c6f81ed74_0_70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271050" y="113550"/>
              <a:ext cx="6779264" cy="48386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3772" t="14709" r="79059" b="81254"/>
            <a:stretch/>
          </p:blipFill>
          <p:spPr>
            <a:xfrm>
              <a:off x="1559442" y="815163"/>
              <a:ext cx="1169581" cy="19847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c6f81ed74_0_83"/>
          <p:cNvSpPr/>
          <p:nvPr/>
        </p:nvSpPr>
        <p:spPr>
          <a:xfrm>
            <a:off x="6816000" y="4412100"/>
            <a:ext cx="2328000" cy="731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1516600" y="206988"/>
            <a:ext cx="6511200" cy="4729528"/>
            <a:chOff x="1516600" y="206988"/>
            <a:chExt cx="6511200" cy="4729528"/>
          </a:xfrm>
        </p:grpSpPr>
        <p:pic>
          <p:nvPicPr>
            <p:cNvPr id="351" name="Google Shape;351;g10c6f81ed74_0_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6600" y="206988"/>
              <a:ext cx="6511200" cy="472952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318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l="4129" t="14479" r="78154" b="81673"/>
            <a:stretch/>
          </p:blipFill>
          <p:spPr>
            <a:xfrm>
              <a:off x="1793360" y="907313"/>
              <a:ext cx="1270230" cy="1984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c6f81ed74_0_88"/>
          <p:cNvSpPr/>
          <p:nvPr/>
        </p:nvSpPr>
        <p:spPr>
          <a:xfrm>
            <a:off x="6816000" y="4412100"/>
            <a:ext cx="2328000" cy="731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29" t="14479" r="78154" b="81673"/>
          <a:stretch/>
        </p:blipFill>
        <p:spPr>
          <a:xfrm>
            <a:off x="1587797" y="822253"/>
            <a:ext cx="1270230" cy="1984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75" y="141549"/>
            <a:ext cx="6672954" cy="4784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c6f81ed74_0_93"/>
          <p:cNvSpPr txBox="1">
            <a:spLocks noGrp="1"/>
          </p:cNvSpPr>
          <p:nvPr>
            <p:ph type="title"/>
          </p:nvPr>
        </p:nvSpPr>
        <p:spPr>
          <a:xfrm>
            <a:off x="300300" y="131300"/>
            <a:ext cx="43110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FOR </a:t>
            </a:r>
            <a:r>
              <a:rPr lang="en">
                <a:solidFill>
                  <a:schemeClr val="accent1"/>
                </a:solidFill>
              </a:rPr>
              <a:t>CLUB/FORUMS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63" name="Google Shape;363;g10c6f81ed74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225" y="976250"/>
            <a:ext cx="6479576" cy="3762825"/>
          </a:xfrm>
          <a:prstGeom prst="rect">
            <a:avLst/>
          </a:prstGeom>
          <a:noFill/>
          <a:ln>
            <a:noFill/>
          </a:ln>
          <a:effectLst>
            <a:outerShdw blurRad="57150" dist="19050" dir="31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4" name="Google Shape;364;g10c6f81ed74_0_93"/>
          <p:cNvSpPr txBox="1"/>
          <p:nvPr/>
        </p:nvSpPr>
        <p:spPr>
          <a:xfrm>
            <a:off x="3659275" y="1409575"/>
            <a:ext cx="171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*To manage members</a:t>
            </a:r>
            <a:endParaRPr sz="10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g10c6f81ed74_0_93"/>
          <p:cNvSpPr txBox="1"/>
          <p:nvPr/>
        </p:nvSpPr>
        <p:spPr>
          <a:xfrm>
            <a:off x="5496725" y="1409575"/>
            <a:ext cx="204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*To send real-time notices</a:t>
            </a:r>
            <a:endParaRPr sz="10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g10c6f81ed74_0_93"/>
          <p:cNvSpPr txBox="1"/>
          <p:nvPr/>
        </p:nvSpPr>
        <p:spPr>
          <a:xfrm>
            <a:off x="3506875" y="4216100"/>
            <a:ext cx="193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*To check performances</a:t>
            </a:r>
            <a:endParaRPr sz="10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g10c6f81ed74_0_93"/>
          <p:cNvSpPr txBox="1"/>
          <p:nvPr/>
        </p:nvSpPr>
        <p:spPr>
          <a:xfrm>
            <a:off x="5605625" y="4216100"/>
            <a:ext cx="193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*To manage finances</a:t>
            </a:r>
            <a:endParaRPr sz="10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10c6f81ed74_0_93"/>
          <p:cNvSpPr txBox="1"/>
          <p:nvPr/>
        </p:nvSpPr>
        <p:spPr>
          <a:xfrm rot="911540">
            <a:off x="6619957" y="787110"/>
            <a:ext cx="2041135" cy="4923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*ALL OF THESE ARE PASSWORD PROTECTED</a:t>
            </a:r>
            <a:endParaRPr sz="10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10c6f81ed74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200" y="111375"/>
            <a:ext cx="7277124" cy="4935724"/>
          </a:xfrm>
          <a:prstGeom prst="rect">
            <a:avLst/>
          </a:prstGeom>
          <a:noFill/>
          <a:ln>
            <a:noFill/>
          </a:ln>
          <a:effectLst>
            <a:outerShdw blurRad="57150" dist="19050" dir="37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4" name="Google Shape;374;g10c6f81ed74_0_130"/>
          <p:cNvSpPr/>
          <p:nvPr/>
        </p:nvSpPr>
        <p:spPr>
          <a:xfrm rot="265783">
            <a:off x="7042750" y="3201581"/>
            <a:ext cx="1573099" cy="56958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Sarala"/>
                <a:ea typeface="Sarala"/>
                <a:cs typeface="Sarala"/>
                <a:sym typeface="Sarala"/>
              </a:rPr>
              <a:t>**You can export this table to an Excel file</a:t>
            </a:r>
            <a:endParaRPr sz="1000" b="1"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375" name="Google Shape;375;g10c6f81ed74_0_130"/>
          <p:cNvCxnSpPr>
            <a:stCxn id="374" idx="2"/>
          </p:cNvCxnSpPr>
          <p:nvPr/>
        </p:nvCxnSpPr>
        <p:spPr>
          <a:xfrm flipH="1">
            <a:off x="6671900" y="3770325"/>
            <a:ext cx="1135500" cy="890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10c6f81ed74_0_100"/>
          <p:cNvPicPr preferRelativeResize="0"/>
          <p:nvPr/>
        </p:nvPicPr>
        <p:blipFill rotWithShape="1">
          <a:blip r:embed="rId3">
            <a:alphaModFix/>
          </a:blip>
          <a:srcRect l="5524" t="75169" r="59173" b="7125"/>
          <a:stretch/>
        </p:blipFill>
        <p:spPr>
          <a:xfrm>
            <a:off x="6039700" y="1731175"/>
            <a:ext cx="3104299" cy="437225"/>
          </a:xfrm>
          <a:prstGeom prst="rect">
            <a:avLst/>
          </a:prstGeom>
          <a:noFill/>
          <a:ln>
            <a:noFill/>
          </a:ln>
          <a:effectLst>
            <a:outerShdw blurRad="57150" dist="19050" dir="33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1" name="Google Shape;381;g10c6f81ed74_0_100"/>
          <p:cNvSpPr txBox="1">
            <a:spLocks noGrp="1"/>
          </p:cNvSpPr>
          <p:nvPr>
            <p:ph type="subTitle" idx="4294967295"/>
          </p:nvPr>
        </p:nvSpPr>
        <p:spPr>
          <a:xfrm>
            <a:off x="404225" y="1080625"/>
            <a:ext cx="17322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/>
              <a:t>Student sends an enrol request</a:t>
            </a:r>
            <a:endParaRPr sz="1100" b="1"/>
          </a:p>
        </p:txBody>
      </p:sp>
      <p:sp>
        <p:nvSpPr>
          <p:cNvPr id="382" name="Google Shape;382;g10c6f81ed74_0_100"/>
          <p:cNvSpPr txBox="1">
            <a:spLocks noGrp="1"/>
          </p:cNvSpPr>
          <p:nvPr>
            <p:ph type="subTitle" idx="4294967295"/>
          </p:nvPr>
        </p:nvSpPr>
        <p:spPr>
          <a:xfrm>
            <a:off x="3301025" y="2703825"/>
            <a:ext cx="19344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/>
              <a:t>Club/Forum either accepts or rejects it</a:t>
            </a:r>
            <a:endParaRPr sz="1100" b="1"/>
          </a:p>
        </p:txBody>
      </p:sp>
      <p:sp>
        <p:nvSpPr>
          <p:cNvPr id="383" name="Google Shape;383;g10c6f81ed74_0_100"/>
          <p:cNvSpPr txBox="1">
            <a:spLocks noGrp="1"/>
          </p:cNvSpPr>
          <p:nvPr>
            <p:ph type="subTitle" idx="4294967295"/>
          </p:nvPr>
        </p:nvSpPr>
        <p:spPr>
          <a:xfrm>
            <a:off x="6249200" y="994375"/>
            <a:ext cx="27897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/>
              <a:t>Information is updated in real-time along with all updated information</a:t>
            </a:r>
            <a:endParaRPr sz="1100" b="1"/>
          </a:p>
        </p:txBody>
      </p:sp>
      <p:sp>
        <p:nvSpPr>
          <p:cNvPr id="384" name="Google Shape;384;g10c6f81ed74_0_100"/>
          <p:cNvSpPr txBox="1">
            <a:spLocks noGrp="1"/>
          </p:cNvSpPr>
          <p:nvPr>
            <p:ph type="subTitle" idx="4294967295"/>
          </p:nvPr>
        </p:nvSpPr>
        <p:spPr>
          <a:xfrm>
            <a:off x="1646550" y="128100"/>
            <a:ext cx="58509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Easy</a:t>
            </a:r>
            <a:r>
              <a:rPr lang="en" sz="3000" b="1">
                <a:latin typeface="Sarala"/>
                <a:ea typeface="Sarala"/>
                <a:cs typeface="Sarala"/>
                <a:sym typeface="Sarala"/>
              </a:rPr>
              <a:t> Enrollment Procedure</a:t>
            </a:r>
            <a:endParaRPr sz="18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385" name="Google Shape;385;g10c6f81ed74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327" y="3317500"/>
            <a:ext cx="2789625" cy="1418900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86" name="Google Shape;386;g10c6f81ed74_0_100"/>
          <p:cNvCxnSpPr>
            <a:endCxn id="382" idx="1"/>
          </p:cNvCxnSpPr>
          <p:nvPr/>
        </p:nvCxnSpPr>
        <p:spPr>
          <a:xfrm>
            <a:off x="1486325" y="1644975"/>
            <a:ext cx="1814700" cy="1341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7" name="Google Shape;387;g10c6f81ed74_0_100"/>
          <p:cNvCxnSpPr>
            <a:stCxn id="382" idx="3"/>
            <a:endCxn id="383" idx="1"/>
          </p:cNvCxnSpPr>
          <p:nvPr/>
        </p:nvCxnSpPr>
        <p:spPr>
          <a:xfrm rot="10800000" flipH="1">
            <a:off x="5235425" y="1362675"/>
            <a:ext cx="1013700" cy="162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88" name="Google Shape;388;g10c6f81ed74_0_100"/>
          <p:cNvGrpSpPr/>
          <p:nvPr/>
        </p:nvGrpSpPr>
        <p:grpSpPr>
          <a:xfrm>
            <a:off x="4091575" y="3992550"/>
            <a:ext cx="3104302" cy="1029770"/>
            <a:chOff x="5211750" y="3759175"/>
            <a:chExt cx="3104302" cy="1029770"/>
          </a:xfrm>
        </p:grpSpPr>
        <p:pic>
          <p:nvPicPr>
            <p:cNvPr id="389" name="Google Shape;389;g10c6f81ed74_0_100"/>
            <p:cNvPicPr preferRelativeResize="0"/>
            <p:nvPr/>
          </p:nvPicPr>
          <p:blipFill rotWithShape="1">
            <a:blip r:embed="rId5">
              <a:alphaModFix/>
            </a:blip>
            <a:srcRect t="2223" r="6794" b="79961"/>
            <a:stretch/>
          </p:blipFill>
          <p:spPr>
            <a:xfrm>
              <a:off x="5211750" y="3759175"/>
              <a:ext cx="3104300" cy="564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30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0" name="Google Shape;390;g10c6f81ed74_0_100"/>
            <p:cNvPicPr preferRelativeResize="0"/>
            <p:nvPr/>
          </p:nvPicPr>
          <p:blipFill rotWithShape="1">
            <a:blip r:embed="rId5">
              <a:alphaModFix/>
            </a:blip>
            <a:srcRect l="12680" t="86706" r="3009"/>
            <a:stretch/>
          </p:blipFill>
          <p:spPr>
            <a:xfrm>
              <a:off x="5211751" y="4323475"/>
              <a:ext cx="3104300" cy="46547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30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c6f81ed74_2_49"/>
          <p:cNvSpPr txBox="1">
            <a:spLocks noGrp="1"/>
          </p:cNvSpPr>
          <p:nvPr>
            <p:ph type="subTitle" idx="4294967295"/>
          </p:nvPr>
        </p:nvSpPr>
        <p:spPr>
          <a:xfrm>
            <a:off x="6443075" y="3780575"/>
            <a:ext cx="2673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Instant Push Notification on Desktop </a:t>
            </a:r>
            <a:endParaRPr b="1"/>
          </a:p>
        </p:txBody>
      </p:sp>
      <p:sp>
        <p:nvSpPr>
          <p:cNvPr id="396" name="Google Shape;396;g10c6f81ed74_2_49"/>
          <p:cNvSpPr txBox="1">
            <a:spLocks noGrp="1"/>
          </p:cNvSpPr>
          <p:nvPr>
            <p:ph type="subTitle" idx="4294967295"/>
          </p:nvPr>
        </p:nvSpPr>
        <p:spPr>
          <a:xfrm>
            <a:off x="6557975" y="2321313"/>
            <a:ext cx="24432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/>
              <a:t>Real time Announcement on Student’s </a:t>
            </a:r>
            <a:r>
              <a:rPr lang="en" b="1"/>
              <a:t/>
            </a:r>
            <a:br>
              <a:rPr lang="en" b="1"/>
            </a:br>
            <a:r>
              <a:rPr lang="en" b="1" i="1">
                <a:solidFill>
                  <a:schemeClr val="dk2"/>
                </a:solidFill>
              </a:rPr>
              <a:t>“My Announcement”</a:t>
            </a:r>
            <a:r>
              <a:rPr lang="en" b="1">
                <a:solidFill>
                  <a:schemeClr val="dk2"/>
                </a:solidFill>
              </a:rPr>
              <a:t> </a:t>
            </a:r>
            <a:r>
              <a:rPr lang="en" sz="1300" b="1"/>
              <a:t>Dashboard</a:t>
            </a:r>
            <a:endParaRPr sz="1300" b="1"/>
          </a:p>
        </p:txBody>
      </p:sp>
      <p:sp>
        <p:nvSpPr>
          <p:cNvPr id="397" name="Google Shape;397;g10c6f81ed74_2_49"/>
          <p:cNvSpPr txBox="1">
            <a:spLocks noGrp="1"/>
          </p:cNvSpPr>
          <p:nvPr>
            <p:ph type="subTitle" idx="4294967295"/>
          </p:nvPr>
        </p:nvSpPr>
        <p:spPr>
          <a:xfrm>
            <a:off x="6473675" y="956575"/>
            <a:ext cx="26118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Announcement published from PR Dashboard </a:t>
            </a:r>
            <a:endParaRPr b="1"/>
          </a:p>
        </p:txBody>
      </p:sp>
      <p:sp>
        <p:nvSpPr>
          <p:cNvPr id="398" name="Google Shape;398;g10c6f81ed74_2_49"/>
          <p:cNvSpPr txBox="1">
            <a:spLocks noGrp="1"/>
          </p:cNvSpPr>
          <p:nvPr>
            <p:ph type="subTitle" idx="4294967295"/>
          </p:nvPr>
        </p:nvSpPr>
        <p:spPr>
          <a:xfrm>
            <a:off x="1254450" y="16150"/>
            <a:ext cx="68043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Real-time </a:t>
            </a:r>
            <a:r>
              <a:rPr lang="en" sz="3000" b="1">
                <a:latin typeface="Sarala"/>
                <a:ea typeface="Sarala"/>
                <a:cs typeface="Sarala"/>
                <a:sym typeface="Sarala"/>
              </a:rPr>
              <a:t>Announcement System </a:t>
            </a:r>
            <a:endParaRPr sz="18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399" name="Google Shape;399;g10c6f81ed74_2_49"/>
          <p:cNvPicPr preferRelativeResize="0"/>
          <p:nvPr/>
        </p:nvPicPr>
        <p:blipFill>
          <a:blip r:embed="rId3"/>
          <a:srcRect/>
          <a:stretch/>
        </p:blipFill>
        <p:spPr>
          <a:xfrm>
            <a:off x="37350" y="1066087"/>
            <a:ext cx="6520624" cy="3667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g10c6f81ed74_2_49"/>
          <p:cNvCxnSpPr>
            <a:stCxn id="397" idx="2"/>
            <a:endCxn id="396" idx="0"/>
          </p:cNvCxnSpPr>
          <p:nvPr/>
        </p:nvCxnSpPr>
        <p:spPr>
          <a:xfrm>
            <a:off x="7779575" y="1772575"/>
            <a:ext cx="0" cy="548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g10c6f81ed74_2_49"/>
          <p:cNvCxnSpPr>
            <a:endCxn id="395" idx="0"/>
          </p:cNvCxnSpPr>
          <p:nvPr/>
        </p:nvCxnSpPr>
        <p:spPr>
          <a:xfrm>
            <a:off x="7779575" y="3296675"/>
            <a:ext cx="0" cy="48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c6f81ed74_0_148"/>
          <p:cNvSpPr txBox="1">
            <a:spLocks noGrp="1"/>
          </p:cNvSpPr>
          <p:nvPr>
            <p:ph type="subTitle" idx="4294967295"/>
          </p:nvPr>
        </p:nvSpPr>
        <p:spPr>
          <a:xfrm>
            <a:off x="1254450" y="16150"/>
            <a:ext cx="68043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Simplifying </a:t>
            </a:r>
            <a:r>
              <a:rPr lang="en" sz="3000" b="1">
                <a:latin typeface="Sarala"/>
                <a:ea typeface="Sarala"/>
                <a:cs typeface="Sarala"/>
                <a:sym typeface="Sarala"/>
              </a:rPr>
              <a:t>R &amp; D</a:t>
            </a:r>
            <a:endParaRPr sz="18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407" name="Google Shape;407;g10c6f81ed74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13" y="843062"/>
            <a:ext cx="4094724" cy="3097174"/>
          </a:xfrm>
          <a:prstGeom prst="rect">
            <a:avLst/>
          </a:prstGeom>
          <a:noFill/>
          <a:ln>
            <a:noFill/>
          </a:ln>
          <a:effectLst>
            <a:outerShdw blurRad="57150" dist="19050" dir="29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8" name="Google Shape;408;g10c6f81ed74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50" y="868474"/>
            <a:ext cx="4230801" cy="3046350"/>
          </a:xfrm>
          <a:prstGeom prst="rect">
            <a:avLst/>
          </a:prstGeom>
          <a:noFill/>
          <a:ln>
            <a:noFill/>
          </a:ln>
          <a:effectLst>
            <a:outerShdw blurRad="57150" dist="19050" dir="29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9" name="Google Shape;409;g10c6f81ed74_0_148"/>
          <p:cNvSpPr/>
          <p:nvPr/>
        </p:nvSpPr>
        <p:spPr>
          <a:xfrm>
            <a:off x="0" y="4406700"/>
            <a:ext cx="2379000" cy="73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0c6f81ed74_0_148"/>
          <p:cNvSpPr txBox="1">
            <a:spLocks noGrp="1"/>
          </p:cNvSpPr>
          <p:nvPr>
            <p:ph type="subTitle" idx="4294967295"/>
          </p:nvPr>
        </p:nvSpPr>
        <p:spPr>
          <a:xfrm>
            <a:off x="159413" y="4125650"/>
            <a:ext cx="4094700" cy="6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Automated productivity Analysis based on task submissions and performance 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411" name="Google Shape;411;g10c6f81ed74_0_148"/>
          <p:cNvSpPr/>
          <p:nvPr/>
        </p:nvSpPr>
        <p:spPr>
          <a:xfrm>
            <a:off x="6765000" y="4406700"/>
            <a:ext cx="2379000" cy="73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0c6f81ed74_0_148"/>
          <p:cNvSpPr txBox="1">
            <a:spLocks noGrp="1"/>
          </p:cNvSpPr>
          <p:nvPr>
            <p:ph type="subTitle" idx="4294967295"/>
          </p:nvPr>
        </p:nvSpPr>
        <p:spPr>
          <a:xfrm>
            <a:off x="4822100" y="4125650"/>
            <a:ext cx="4094700" cy="6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Automated Best and Worst Performer Indicators for better analysis of productivity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c6f81ed74_0_161"/>
          <p:cNvSpPr txBox="1">
            <a:spLocks noGrp="1"/>
          </p:cNvSpPr>
          <p:nvPr>
            <p:ph type="subTitle" idx="4294967295"/>
          </p:nvPr>
        </p:nvSpPr>
        <p:spPr>
          <a:xfrm>
            <a:off x="1243750" y="0"/>
            <a:ext cx="68043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Transaction </a:t>
            </a:r>
            <a:r>
              <a:rPr lang="en" sz="2800" b="1">
                <a:latin typeface="Sarala"/>
                <a:ea typeface="Sarala"/>
                <a:cs typeface="Sarala"/>
                <a:sym typeface="Sarala"/>
              </a:rPr>
              <a:t>System </a:t>
            </a:r>
            <a:endParaRPr sz="16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418" name="Google Shape;418;g10c6f81ed74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7350"/>
            <a:ext cx="4275525" cy="3536150"/>
          </a:xfrm>
          <a:prstGeom prst="rect">
            <a:avLst/>
          </a:prstGeom>
          <a:noFill/>
          <a:ln>
            <a:noFill/>
          </a:ln>
          <a:effectLst>
            <a:outerShdw blurRad="57150" dist="19050" dir="29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9" name="Google Shape;419;g10c6f81ed74_0_161"/>
          <p:cNvPicPr preferRelativeResize="0"/>
          <p:nvPr/>
        </p:nvPicPr>
        <p:blipFill rotWithShape="1">
          <a:blip r:embed="rId4">
            <a:alphaModFix/>
          </a:blip>
          <a:srcRect l="-1940" t="3980" r="1940" b="-3979"/>
          <a:stretch/>
        </p:blipFill>
        <p:spPr>
          <a:xfrm>
            <a:off x="4275525" y="1000982"/>
            <a:ext cx="4838775" cy="2889743"/>
          </a:xfrm>
          <a:prstGeom prst="rect">
            <a:avLst/>
          </a:prstGeom>
          <a:noFill/>
          <a:ln>
            <a:noFill/>
          </a:ln>
          <a:effectLst>
            <a:outerShdw blurRad="57150" dist="19050" dir="29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0" name="Google Shape;420;g10c6f81ed74_0_161"/>
          <p:cNvSpPr txBox="1">
            <a:spLocks noGrp="1"/>
          </p:cNvSpPr>
          <p:nvPr>
            <p:ph type="subTitle" idx="4294967295"/>
          </p:nvPr>
        </p:nvSpPr>
        <p:spPr>
          <a:xfrm>
            <a:off x="2707500" y="576475"/>
            <a:ext cx="3729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Easy Registration </a:t>
            </a:r>
            <a:r>
              <a:rPr lang="en" sz="1300" b="1"/>
              <a:t>transaction  procedure</a:t>
            </a:r>
            <a:r>
              <a:rPr lang="en" sz="1300" b="1">
                <a:solidFill>
                  <a:schemeClr val="dk2"/>
                </a:solidFill>
              </a:rPr>
              <a:t> 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421" name="Google Shape;421;g10c6f81ed74_0_161"/>
          <p:cNvSpPr txBox="1">
            <a:spLocks noGrp="1"/>
          </p:cNvSpPr>
          <p:nvPr>
            <p:ph type="subTitle" idx="4294967295"/>
          </p:nvPr>
        </p:nvSpPr>
        <p:spPr>
          <a:xfrm>
            <a:off x="75000" y="1091913"/>
            <a:ext cx="3802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Step 1:  </a:t>
            </a:r>
            <a:r>
              <a:rPr lang="en" sz="1600" b="1"/>
              <a:t>Type Selection</a:t>
            </a:r>
            <a:endParaRPr sz="1600" b="1">
              <a:solidFill>
                <a:schemeClr val="dk2"/>
              </a:solidFill>
            </a:endParaRPr>
          </a:p>
        </p:txBody>
      </p:sp>
      <p:sp>
        <p:nvSpPr>
          <p:cNvPr id="422" name="Google Shape;422;g10c6f81ed74_0_161"/>
          <p:cNvSpPr txBox="1">
            <a:spLocks noGrp="1"/>
          </p:cNvSpPr>
          <p:nvPr>
            <p:ph type="subTitle" idx="4294967295"/>
          </p:nvPr>
        </p:nvSpPr>
        <p:spPr>
          <a:xfrm>
            <a:off x="5311500" y="3890713"/>
            <a:ext cx="3802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Step 2:  </a:t>
            </a:r>
            <a:r>
              <a:rPr lang="en" sz="1500" b="1"/>
              <a:t>UMID Selection</a:t>
            </a:r>
            <a:endParaRPr sz="15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accent6"/>
                </a:solidFill>
              </a:rPr>
              <a:t>TABLE </a:t>
            </a:r>
            <a:r>
              <a:rPr lang="en">
                <a:solidFill>
                  <a:schemeClr val="lt2"/>
                </a:solidFill>
              </a:rPr>
              <a:t>OF </a:t>
            </a:r>
            <a:r>
              <a:rPr lang="en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" name="Google Shape;203;p3"/>
          <p:cNvSpPr txBox="1">
            <a:spLocks noGrp="1"/>
          </p:cNvSpPr>
          <p:nvPr>
            <p:ph type="title"/>
          </p:nvPr>
        </p:nvSpPr>
        <p:spPr>
          <a:xfrm>
            <a:off x="1146675" y="2515024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4" name="Google Shape;204;p3"/>
          <p:cNvSpPr txBox="1">
            <a:spLocks noGrp="1"/>
          </p:cNvSpPr>
          <p:nvPr>
            <p:ph type="title" idx="2"/>
          </p:nvPr>
        </p:nvSpPr>
        <p:spPr>
          <a:xfrm>
            <a:off x="1456275" y="2180874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5" name="Google Shape;205;p3"/>
          <p:cNvSpPr txBox="1">
            <a:spLocks noGrp="1"/>
          </p:cNvSpPr>
          <p:nvPr>
            <p:ph type="title" idx="3"/>
          </p:nvPr>
        </p:nvSpPr>
        <p:spPr>
          <a:xfrm>
            <a:off x="5369350" y="2515188"/>
            <a:ext cx="2966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THE PROBLEMS WE FACE</a:t>
            </a:r>
            <a:endParaRPr/>
          </a:p>
        </p:txBody>
      </p:sp>
      <p:sp>
        <p:nvSpPr>
          <p:cNvPr id="206" name="Google Shape;206;p3"/>
          <p:cNvSpPr txBox="1">
            <a:spLocks noGrp="1"/>
          </p:cNvSpPr>
          <p:nvPr>
            <p:ph type="title" idx="5"/>
          </p:nvPr>
        </p:nvSpPr>
        <p:spPr>
          <a:xfrm>
            <a:off x="6052350" y="2181037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" name="Google Shape;207;p3"/>
          <p:cNvSpPr txBox="1">
            <a:spLocks noGrp="1"/>
          </p:cNvSpPr>
          <p:nvPr>
            <p:ph type="title" idx="6"/>
          </p:nvPr>
        </p:nvSpPr>
        <p:spPr>
          <a:xfrm>
            <a:off x="1146675" y="3953924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title" idx="8"/>
          </p:nvPr>
        </p:nvSpPr>
        <p:spPr>
          <a:xfrm>
            <a:off x="1456275" y="3619774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title" idx="9"/>
          </p:nvPr>
        </p:nvSpPr>
        <p:spPr>
          <a:xfrm>
            <a:off x="5528100" y="3971375"/>
            <a:ext cx="2829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HOW IT SOLVES THE PROBLEMS</a:t>
            </a:r>
            <a:endParaRPr/>
          </a:p>
        </p:txBody>
      </p:sp>
      <p:sp>
        <p:nvSpPr>
          <p:cNvPr id="210" name="Google Shape;210;p3"/>
          <p:cNvSpPr txBox="1">
            <a:spLocks noGrp="1"/>
          </p:cNvSpPr>
          <p:nvPr>
            <p:ph type="title" idx="14"/>
          </p:nvPr>
        </p:nvSpPr>
        <p:spPr>
          <a:xfrm>
            <a:off x="6052350" y="3637237"/>
            <a:ext cx="1781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1" name="Google Shape;211;p3"/>
          <p:cNvSpPr/>
          <p:nvPr/>
        </p:nvSpPr>
        <p:spPr>
          <a:xfrm>
            <a:off x="0" y="1618050"/>
            <a:ext cx="707100" cy="37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8760600" y="0"/>
            <a:ext cx="383400" cy="37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c6f81ed74_0_170"/>
          <p:cNvSpPr txBox="1">
            <a:spLocks noGrp="1"/>
          </p:cNvSpPr>
          <p:nvPr>
            <p:ph type="subTitle" idx="4294967295"/>
          </p:nvPr>
        </p:nvSpPr>
        <p:spPr>
          <a:xfrm>
            <a:off x="1957050" y="-31925"/>
            <a:ext cx="52299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Transaction </a:t>
            </a:r>
            <a:r>
              <a:rPr lang="en" sz="3000" b="1">
                <a:latin typeface="Sarala"/>
                <a:ea typeface="Sarala"/>
                <a:cs typeface="Sarala"/>
                <a:sym typeface="Sarala"/>
              </a:rPr>
              <a:t>System  </a:t>
            </a:r>
            <a:endParaRPr sz="18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428" name="Google Shape;428;g10c6f81ed74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25" y="822813"/>
            <a:ext cx="4711050" cy="1433250"/>
          </a:xfrm>
          <a:prstGeom prst="rect">
            <a:avLst/>
          </a:prstGeom>
          <a:noFill/>
          <a:ln>
            <a:noFill/>
          </a:ln>
          <a:effectLst>
            <a:outerShdw blurRad="57150" dist="19050" dir="38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9" name="Google Shape;429;g10c6f81ed74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50" y="2483775"/>
            <a:ext cx="4496350" cy="1726650"/>
          </a:xfrm>
          <a:prstGeom prst="rect">
            <a:avLst/>
          </a:prstGeom>
          <a:noFill/>
          <a:ln>
            <a:noFill/>
          </a:ln>
          <a:effectLst>
            <a:outerShdw blurRad="57150" dist="19050" dir="38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0" name="Google Shape;430;g10c6f81ed74_0_170"/>
          <p:cNvSpPr txBox="1">
            <a:spLocks noGrp="1"/>
          </p:cNvSpPr>
          <p:nvPr>
            <p:ph type="subTitle" idx="4294967295"/>
          </p:nvPr>
        </p:nvSpPr>
        <p:spPr>
          <a:xfrm>
            <a:off x="163125" y="2330488"/>
            <a:ext cx="3802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Step 3:  </a:t>
            </a:r>
            <a:r>
              <a:rPr lang="en" sz="1600" b="1"/>
              <a:t>Type the amount</a:t>
            </a:r>
            <a:endParaRPr sz="1600" b="1">
              <a:solidFill>
                <a:schemeClr val="dk2"/>
              </a:solidFill>
            </a:endParaRPr>
          </a:p>
        </p:txBody>
      </p:sp>
      <p:sp>
        <p:nvSpPr>
          <p:cNvPr id="431" name="Google Shape;431;g10c6f81ed74_0_170"/>
          <p:cNvSpPr txBox="1">
            <a:spLocks noGrp="1"/>
          </p:cNvSpPr>
          <p:nvPr>
            <p:ph type="subTitle" idx="4294967295"/>
          </p:nvPr>
        </p:nvSpPr>
        <p:spPr>
          <a:xfrm>
            <a:off x="4642275" y="4210413"/>
            <a:ext cx="3802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Step 4:  </a:t>
            </a:r>
            <a:r>
              <a:rPr lang="en" sz="1500" b="1"/>
              <a:t>Click the “Add” button</a:t>
            </a:r>
            <a:endParaRPr sz="15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c6f81ed74_0_181"/>
          <p:cNvSpPr txBox="1">
            <a:spLocks noGrp="1"/>
          </p:cNvSpPr>
          <p:nvPr>
            <p:ph type="subTitle" idx="4294967295"/>
          </p:nvPr>
        </p:nvSpPr>
        <p:spPr>
          <a:xfrm>
            <a:off x="2065500" y="0"/>
            <a:ext cx="50130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Transaction </a:t>
            </a:r>
            <a:r>
              <a:rPr lang="en" sz="3000" b="1">
                <a:latin typeface="Sarala"/>
                <a:ea typeface="Sarala"/>
                <a:cs typeface="Sarala"/>
                <a:sym typeface="Sarala"/>
              </a:rPr>
              <a:t>System </a:t>
            </a:r>
            <a:endParaRPr sz="18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437" name="Google Shape;437;g10c6f81ed74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3" y="3431100"/>
            <a:ext cx="3961624" cy="1451200"/>
          </a:xfrm>
          <a:prstGeom prst="rect">
            <a:avLst/>
          </a:prstGeom>
          <a:noFill/>
          <a:ln>
            <a:noFill/>
          </a:ln>
          <a:effectLst>
            <a:outerShdw blurRad="57150" dist="9525" dir="17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8" name="Google Shape;438;g10c6f81ed74_0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413" y="3431100"/>
            <a:ext cx="4352875" cy="1451200"/>
          </a:xfrm>
          <a:prstGeom prst="rect">
            <a:avLst/>
          </a:prstGeom>
          <a:noFill/>
          <a:ln>
            <a:noFill/>
          </a:ln>
          <a:effectLst>
            <a:outerShdw blurRad="57150" dist="9525" dir="17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9" name="Google Shape;439;g10c6f81ed74_0_181"/>
          <p:cNvPicPr preferRelativeResize="0"/>
          <p:nvPr/>
        </p:nvPicPr>
        <p:blipFill rotWithShape="1">
          <a:blip r:embed="rId5">
            <a:alphaModFix/>
          </a:blip>
          <a:srcRect t="40430"/>
          <a:stretch/>
        </p:blipFill>
        <p:spPr>
          <a:xfrm>
            <a:off x="157825" y="1478375"/>
            <a:ext cx="3869500" cy="1340750"/>
          </a:xfrm>
          <a:prstGeom prst="rect">
            <a:avLst/>
          </a:prstGeom>
          <a:noFill/>
          <a:ln>
            <a:noFill/>
          </a:ln>
          <a:effectLst>
            <a:outerShdw blurRad="57150" dist="9525" dir="17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0" name="Google Shape;440;g10c6f81ed74_0_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3050" y="1505550"/>
            <a:ext cx="3961600" cy="1374850"/>
          </a:xfrm>
          <a:prstGeom prst="rect">
            <a:avLst/>
          </a:prstGeom>
          <a:noFill/>
          <a:ln>
            <a:noFill/>
          </a:ln>
          <a:effectLst>
            <a:outerShdw blurRad="57150" dist="9525" dir="17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1" name="Google Shape;441;g10c6f81ed74_0_181"/>
          <p:cNvSpPr txBox="1">
            <a:spLocks noGrp="1"/>
          </p:cNvSpPr>
          <p:nvPr>
            <p:ph type="subTitle" idx="4294967295"/>
          </p:nvPr>
        </p:nvSpPr>
        <p:spPr>
          <a:xfrm>
            <a:off x="259375" y="1081050"/>
            <a:ext cx="3698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Before </a:t>
            </a:r>
            <a:r>
              <a:rPr lang="en" sz="1500" b="1"/>
              <a:t>Payment </a:t>
            </a:r>
            <a:endParaRPr sz="1500" b="1"/>
          </a:p>
        </p:txBody>
      </p:sp>
      <p:sp>
        <p:nvSpPr>
          <p:cNvPr id="442" name="Google Shape;442;g10c6f81ed74_0_181"/>
          <p:cNvSpPr txBox="1">
            <a:spLocks noGrp="1"/>
          </p:cNvSpPr>
          <p:nvPr>
            <p:ph type="subTitle" idx="4294967295"/>
          </p:nvPr>
        </p:nvSpPr>
        <p:spPr>
          <a:xfrm>
            <a:off x="4972438" y="1081038"/>
            <a:ext cx="3802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After  </a:t>
            </a:r>
            <a:r>
              <a:rPr lang="en" sz="1500" b="1"/>
              <a:t>Payment </a:t>
            </a:r>
            <a:endParaRPr sz="1500" b="1"/>
          </a:p>
        </p:txBody>
      </p:sp>
      <p:sp>
        <p:nvSpPr>
          <p:cNvPr id="443" name="Google Shape;443;g10c6f81ed74_0_181"/>
          <p:cNvSpPr txBox="1">
            <a:spLocks noGrp="1"/>
          </p:cNvSpPr>
          <p:nvPr>
            <p:ph type="subTitle" idx="4294967295"/>
          </p:nvPr>
        </p:nvSpPr>
        <p:spPr>
          <a:xfrm>
            <a:off x="2670600" y="2943488"/>
            <a:ext cx="3802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</a:rPr>
              <a:t>In Student </a:t>
            </a:r>
            <a:r>
              <a:rPr lang="en" sz="1800" b="1" u="sng"/>
              <a:t>Dashboard</a:t>
            </a:r>
            <a:endParaRPr sz="1800" b="1" u="sng"/>
          </a:p>
        </p:txBody>
      </p:sp>
      <p:sp>
        <p:nvSpPr>
          <p:cNvPr id="444" name="Google Shape;444;g10c6f81ed74_0_181"/>
          <p:cNvSpPr txBox="1">
            <a:spLocks noGrp="1"/>
          </p:cNvSpPr>
          <p:nvPr>
            <p:ph type="subTitle" idx="4294967295"/>
          </p:nvPr>
        </p:nvSpPr>
        <p:spPr>
          <a:xfrm>
            <a:off x="2670600" y="656550"/>
            <a:ext cx="3802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chemeClr val="dk2"/>
                </a:solidFill>
              </a:rPr>
              <a:t>Club/Forum </a:t>
            </a:r>
            <a:r>
              <a:rPr lang="en" sz="1700" b="1" u="sng"/>
              <a:t>Dashboard</a:t>
            </a:r>
            <a:endParaRPr sz="1700" b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c6f81ed74_0_191"/>
          <p:cNvSpPr txBox="1">
            <a:spLocks noGrp="1"/>
          </p:cNvSpPr>
          <p:nvPr>
            <p:ph type="subTitle" idx="4294967295"/>
          </p:nvPr>
        </p:nvSpPr>
        <p:spPr>
          <a:xfrm>
            <a:off x="1254450" y="16150"/>
            <a:ext cx="68043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Transaction </a:t>
            </a:r>
            <a:r>
              <a:rPr lang="en" sz="3000" b="1">
                <a:latin typeface="Sarala"/>
                <a:ea typeface="Sarala"/>
                <a:cs typeface="Sarala"/>
                <a:sym typeface="Sarala"/>
              </a:rPr>
              <a:t>Filtering System</a:t>
            </a:r>
            <a:endParaRPr sz="18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450" name="Google Shape;450;g10c6f81ed74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13" y="812000"/>
            <a:ext cx="5226972" cy="4085750"/>
          </a:xfrm>
          <a:prstGeom prst="rect">
            <a:avLst/>
          </a:prstGeom>
          <a:noFill/>
          <a:ln>
            <a:noFill/>
          </a:ln>
          <a:effectLst>
            <a:outerShdw blurRad="57150" dist="19050" dir="29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1" name="Google Shape;451;g10c6f81ed74_0_191"/>
          <p:cNvSpPr/>
          <p:nvPr/>
        </p:nvSpPr>
        <p:spPr>
          <a:xfrm rot="1223">
            <a:off x="6746700" y="4424050"/>
            <a:ext cx="1686600" cy="58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Sarala"/>
                <a:ea typeface="Sarala"/>
                <a:cs typeface="Sarala"/>
                <a:sym typeface="Sarala"/>
              </a:rPr>
              <a:t>**You can also export this table to an Excel file</a:t>
            </a:r>
            <a:endParaRPr sz="1000" b="1"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452" name="Google Shape;452;g10c6f81ed74_0_191"/>
          <p:cNvCxnSpPr>
            <a:stCxn id="451" idx="1"/>
          </p:cNvCxnSpPr>
          <p:nvPr/>
        </p:nvCxnSpPr>
        <p:spPr>
          <a:xfrm flipH="1">
            <a:off x="5175600" y="4713850"/>
            <a:ext cx="1571100" cy="22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c6f81ed74_0_202"/>
          <p:cNvSpPr txBox="1">
            <a:spLocks noGrp="1"/>
          </p:cNvSpPr>
          <p:nvPr>
            <p:ph type="subTitle" idx="4294967295"/>
          </p:nvPr>
        </p:nvSpPr>
        <p:spPr>
          <a:xfrm>
            <a:off x="853800" y="53475"/>
            <a:ext cx="74364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Club/Forum </a:t>
            </a:r>
            <a:r>
              <a:rPr lang="en" sz="3000" b="1">
                <a:latin typeface="Sarala"/>
                <a:ea typeface="Sarala"/>
                <a:cs typeface="Sarala"/>
                <a:sym typeface="Sarala"/>
              </a:rPr>
              <a:t>Dashboard Customization</a:t>
            </a:r>
            <a:endParaRPr sz="18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458" name="Google Shape;458;g10c6f81ed74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00" y="1066550"/>
            <a:ext cx="5943225" cy="3725675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9" name="Google Shape;459;g10c6f81ed74_0_202"/>
          <p:cNvSpPr/>
          <p:nvPr/>
        </p:nvSpPr>
        <p:spPr>
          <a:xfrm>
            <a:off x="1237725" y="4152100"/>
            <a:ext cx="406500" cy="446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0" name="Google Shape;460;g10c6f81ed74_0_202"/>
          <p:cNvCxnSpPr>
            <a:stCxn id="459" idx="7"/>
          </p:cNvCxnSpPr>
          <p:nvPr/>
        </p:nvCxnSpPr>
        <p:spPr>
          <a:xfrm rot="10800000" flipH="1">
            <a:off x="1584694" y="3220830"/>
            <a:ext cx="1440000" cy="99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g10c6f81ed74_0_202"/>
          <p:cNvSpPr txBox="1"/>
          <p:nvPr/>
        </p:nvSpPr>
        <p:spPr>
          <a:xfrm>
            <a:off x="6225775" y="880775"/>
            <a:ext cx="2411100" cy="11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n" sz="1200" b="1" i="1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To update profile pictures and customize the services (whether they want it or not) , Changes happen in real-time</a:t>
            </a:r>
            <a:endParaRPr sz="1200" b="1" i="1">
              <a:solidFill>
                <a:srgbClr val="E691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c6f81ed74_0_212"/>
          <p:cNvSpPr txBox="1">
            <a:spLocks noGrp="1"/>
          </p:cNvSpPr>
          <p:nvPr>
            <p:ph type="title"/>
          </p:nvPr>
        </p:nvSpPr>
        <p:spPr>
          <a:xfrm>
            <a:off x="300300" y="131300"/>
            <a:ext cx="43110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FOR </a:t>
            </a:r>
            <a:r>
              <a:rPr lang="en">
                <a:solidFill>
                  <a:schemeClr val="accent1"/>
                </a:solidFill>
              </a:rPr>
              <a:t>AUTHORITIES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67" name="Google Shape;467;g10c6f81ed74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00" y="875550"/>
            <a:ext cx="5556951" cy="3922550"/>
          </a:xfrm>
          <a:prstGeom prst="rect">
            <a:avLst/>
          </a:prstGeom>
          <a:noFill/>
          <a:ln>
            <a:noFill/>
          </a:ln>
          <a:effectLst>
            <a:outerShdw blurRad="57150" dist="19050" dir="29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8" name="Google Shape;468;g10c6f81ed74_0_212"/>
          <p:cNvSpPr txBox="1"/>
          <p:nvPr/>
        </p:nvSpPr>
        <p:spPr>
          <a:xfrm>
            <a:off x="6123675" y="1675525"/>
            <a:ext cx="225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*To create and set passwords of new clubs/forums</a:t>
            </a:r>
            <a:endParaRPr sz="1000"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10c6f81ed74_0_212"/>
          <p:cNvSpPr txBox="1"/>
          <p:nvPr/>
        </p:nvSpPr>
        <p:spPr>
          <a:xfrm>
            <a:off x="6123675" y="2583575"/>
            <a:ext cx="225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*To update their information</a:t>
            </a:r>
            <a:endParaRPr sz="1000"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g10c6f81ed74_0_212"/>
          <p:cNvSpPr txBox="1"/>
          <p:nvPr/>
        </p:nvSpPr>
        <p:spPr>
          <a:xfrm>
            <a:off x="6123675" y="3337725"/>
            <a:ext cx="225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*To remove a club/forum</a:t>
            </a:r>
            <a:endParaRPr sz="1000"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c6f81ed74_0_212"/>
          <p:cNvSpPr txBox="1">
            <a:spLocks noGrp="1"/>
          </p:cNvSpPr>
          <p:nvPr>
            <p:ph type="title"/>
          </p:nvPr>
        </p:nvSpPr>
        <p:spPr>
          <a:xfrm>
            <a:off x="300300" y="131300"/>
            <a:ext cx="4824593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 smtClean="0">
                <a:solidFill>
                  <a:schemeClr val="lt2"/>
                </a:solidFill>
              </a:rPr>
              <a:t>USED </a:t>
            </a:r>
            <a:r>
              <a:rPr lang="en" dirty="0" smtClean="0">
                <a:solidFill>
                  <a:schemeClr val="accent1"/>
                </a:solidFill>
              </a:rPr>
              <a:t>TECHNOLOGIES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53275" y="1082635"/>
            <a:ext cx="2799907" cy="1311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JavaFX Script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82" y="1423412"/>
            <a:ext cx="1261396" cy="5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01447" y="1118894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ontserrat" panose="00000500000000000000" pitchFamily="2" charset="0"/>
              </a:rPr>
              <a:t>FRONT END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993" y="1079376"/>
            <a:ext cx="2799907" cy="1311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16165" y="1115635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ontserrat" panose="00000500000000000000" pitchFamily="2" charset="0"/>
              </a:rPr>
              <a:t>BACK END</a:t>
            </a:r>
            <a:endParaRPr lang="en-US" b="1" dirty="0">
              <a:latin typeface="Montserrat" panose="00000500000000000000" pitchFamily="2" charset="0"/>
            </a:endParaRPr>
          </a:p>
        </p:txBody>
      </p:sp>
      <p:pic>
        <p:nvPicPr>
          <p:cNvPr id="1030" name="Picture 6" descr="How to setup Java Development Environment on Windows - Continue Coding:  Angular, Java,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38" y="1323641"/>
            <a:ext cx="1070343" cy="10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353275" y="2750420"/>
            <a:ext cx="2799907" cy="1311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38316" y="284405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ontserrat" panose="00000500000000000000" pitchFamily="2" charset="0"/>
              </a:rPr>
              <a:t>DATABASE</a:t>
            </a:r>
            <a:endParaRPr lang="en-US" b="1" dirty="0">
              <a:latin typeface="Montserrat" panose="00000500000000000000" pitchFamily="2" charset="0"/>
            </a:endParaRPr>
          </a:p>
        </p:txBody>
      </p:sp>
      <p:pic>
        <p:nvPicPr>
          <p:cNvPr id="1032" name="Picture 8" descr="Logo Mysql PNG images, Free Download - Free Transparent PNG Log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80" y="3245467"/>
            <a:ext cx="1101817" cy="67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967993" y="2770105"/>
            <a:ext cx="2799907" cy="1311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62412" y="2863740"/>
            <a:ext cx="1938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ontserrat" panose="00000500000000000000" pitchFamily="2" charset="0"/>
              </a:rPr>
              <a:t>OTHER PACKAGES</a:t>
            </a:r>
            <a:endParaRPr lang="en-US" b="1" dirty="0">
              <a:latin typeface="Montserrat" panose="00000500000000000000" pitchFamily="2" charset="0"/>
            </a:endParaRPr>
          </a:p>
        </p:txBody>
      </p:sp>
      <p:pic>
        <p:nvPicPr>
          <p:cNvPr id="1038" name="Picture 14" descr="Download Apache POI Logo in SVG Vector or PNG File Format - Logo.win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32000" r="9877" b="30800"/>
          <a:stretch/>
        </p:blipFill>
        <p:spPr bwMode="auto">
          <a:xfrm>
            <a:off x="5124893" y="3265152"/>
            <a:ext cx="1365744" cy="4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cene Builder - Glu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84" y="1629093"/>
            <a:ext cx="610049" cy="6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71337" y="3731677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  <a:latin typeface="Montserrat" panose="00000500000000000000" pitchFamily="2" charset="0"/>
                <a:hlinkClick r:id="rId8"/>
              </a:rPr>
              <a:t>TrayTester</a:t>
            </a:r>
            <a:endParaRPr lang="en-US" dirty="0">
              <a:solidFill>
                <a:srgbClr val="0070C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2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4"/>
          <p:cNvPicPr preferRelativeResize="0"/>
          <p:nvPr/>
        </p:nvPicPr>
        <p:blipFill rotWithShape="1">
          <a:blip r:embed="rId3">
            <a:alphaModFix/>
          </a:blip>
          <a:srcRect r="4442" b="13329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4"/>
          <p:cNvSpPr txBox="1">
            <a:spLocks noGrp="1"/>
          </p:cNvSpPr>
          <p:nvPr>
            <p:ph type="ctrTitle"/>
          </p:nvPr>
        </p:nvSpPr>
        <p:spPr>
          <a:xfrm>
            <a:off x="515750" y="1186825"/>
            <a:ext cx="29457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2"/>
                </a:solidFill>
              </a:rPr>
              <a:t>THANK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1"/>
                </a:solidFill>
              </a:rPr>
              <a:t>YOU!!!!!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7" name="Google Shape;477;p24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4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24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480" name="Google Shape;480;p24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4"/>
          <p:cNvSpPr/>
          <p:nvPr/>
        </p:nvSpPr>
        <p:spPr>
          <a:xfrm>
            <a:off x="642950" y="3426850"/>
            <a:ext cx="2691300" cy="99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 txBox="1">
            <a:spLocks noGrp="1"/>
          </p:cNvSpPr>
          <p:nvPr>
            <p:ph type="subTitle" idx="1"/>
          </p:nvPr>
        </p:nvSpPr>
        <p:spPr>
          <a:xfrm>
            <a:off x="549550" y="3151225"/>
            <a:ext cx="26913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 b="1">
                <a:solidFill>
                  <a:srgbClr val="434343"/>
                </a:solidFill>
              </a:rPr>
              <a:t>Do you have any questions?</a:t>
            </a:r>
            <a:endParaRPr sz="2400" b="1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>
            <a:spLocks noGrp="1"/>
          </p:cNvSpPr>
          <p:nvPr>
            <p:ph type="title"/>
          </p:nvPr>
        </p:nvSpPr>
        <p:spPr>
          <a:xfrm>
            <a:off x="149175" y="273525"/>
            <a:ext cx="37026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INTRODUCTION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p4"/>
          <p:cNvSpPr txBox="1">
            <a:spLocks noGrp="1"/>
          </p:cNvSpPr>
          <p:nvPr>
            <p:ph type="subTitle" idx="1"/>
          </p:nvPr>
        </p:nvSpPr>
        <p:spPr>
          <a:xfrm>
            <a:off x="609958" y="1673801"/>
            <a:ext cx="2290200" cy="1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9" name="Google Shape;219;p4"/>
          <p:cNvSpPr/>
          <p:nvPr/>
        </p:nvSpPr>
        <p:spPr>
          <a:xfrm>
            <a:off x="713100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 txBox="1"/>
          <p:nvPr/>
        </p:nvSpPr>
        <p:spPr>
          <a:xfrm>
            <a:off x="1724850" y="2119175"/>
            <a:ext cx="569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Montserrat"/>
                <a:ea typeface="Montserrat"/>
                <a:cs typeface="Montserrat"/>
                <a:sym typeface="Montserrat"/>
              </a:rPr>
              <a:t>We have made this project based on our personal experiences and the experiences based on others.</a:t>
            </a:r>
            <a:br>
              <a:rPr lang="en" i="1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i="1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Montserrat"/>
                <a:ea typeface="Montserrat"/>
                <a:cs typeface="Montserrat"/>
                <a:sym typeface="Montserrat"/>
              </a:rPr>
              <a:t>We have taken the advantage of the project showcase to pitch the following software solution, to make life simpler. 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0c6f81ed74_2_85"/>
          <p:cNvPicPr preferRelativeResize="0"/>
          <p:nvPr/>
        </p:nvPicPr>
        <p:blipFill rotWithShape="1">
          <a:blip r:embed="rId3">
            <a:alphaModFix/>
          </a:blip>
          <a:srcRect l="17255" r="13082" b="7859"/>
          <a:stretch/>
        </p:blipFill>
        <p:spPr>
          <a:xfrm>
            <a:off x="3471600" y="1558965"/>
            <a:ext cx="2200800" cy="329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0c6f81ed74_2_85"/>
          <p:cNvSpPr txBox="1"/>
          <p:nvPr/>
        </p:nvSpPr>
        <p:spPr>
          <a:xfrm>
            <a:off x="5514350" y="1446000"/>
            <a:ext cx="200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10c6f81ed74_2_85"/>
          <p:cNvSpPr txBox="1">
            <a:spLocks noGrp="1"/>
          </p:cNvSpPr>
          <p:nvPr>
            <p:ph type="subTitle" idx="4294967295"/>
          </p:nvPr>
        </p:nvSpPr>
        <p:spPr>
          <a:xfrm>
            <a:off x="2056050" y="164725"/>
            <a:ext cx="50319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latin typeface="Sarala"/>
                <a:ea typeface="Sarala"/>
                <a:cs typeface="Sarala"/>
                <a:sym typeface="Sarala"/>
              </a:rPr>
              <a:t>The Problems</a:t>
            </a:r>
            <a:br>
              <a:rPr lang="en" sz="3000" b="1">
                <a:latin typeface="Sarala"/>
                <a:ea typeface="Sarala"/>
                <a:cs typeface="Sarala"/>
                <a:sym typeface="Sarala"/>
              </a:rPr>
            </a:br>
            <a:r>
              <a:rPr lang="en" sz="1800">
                <a:latin typeface="Sarala"/>
                <a:ea typeface="Sarala"/>
                <a:cs typeface="Sarala"/>
                <a:sym typeface="Sarala"/>
              </a:rPr>
              <a:t>                         </a:t>
            </a:r>
            <a:r>
              <a:rPr lang="en" sz="18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Students point of view</a:t>
            </a:r>
            <a:endParaRPr sz="18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229" name="Google Shape;229;g10c6f81ed74_2_85"/>
          <p:cNvSpPr/>
          <p:nvPr/>
        </p:nvSpPr>
        <p:spPr>
          <a:xfrm>
            <a:off x="5623175" y="3172675"/>
            <a:ext cx="2109300" cy="1360800"/>
          </a:xfrm>
          <a:prstGeom prst="wedgeEllipseCallout">
            <a:avLst>
              <a:gd name="adj1" fmla="val -80216"/>
              <a:gd name="adj2" fmla="val -3614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0c6f81ed74_2_85"/>
          <p:cNvSpPr/>
          <p:nvPr/>
        </p:nvSpPr>
        <p:spPr>
          <a:xfrm>
            <a:off x="5577425" y="3364533"/>
            <a:ext cx="2200800" cy="9771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428750" dist="9525" dir="5820000" algn="bl" rotWithShape="0">
              <a:schemeClr val="lt2">
                <a:alpha val="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club/forum to go to?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g10c6f81ed74_2_85"/>
          <p:cNvSpPr/>
          <p:nvPr/>
        </p:nvSpPr>
        <p:spPr>
          <a:xfrm>
            <a:off x="1718000" y="1318400"/>
            <a:ext cx="2003700" cy="1276200"/>
          </a:xfrm>
          <a:prstGeom prst="wedgeEllipseCallout">
            <a:avLst>
              <a:gd name="adj1" fmla="val 64045"/>
              <a:gd name="adj2" fmla="val 70753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0c6f81ed74_2_85"/>
          <p:cNvSpPr/>
          <p:nvPr/>
        </p:nvSpPr>
        <p:spPr>
          <a:xfrm>
            <a:off x="1644875" y="1524063"/>
            <a:ext cx="2259300" cy="8649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42875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register to club/forums?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10c6f81ed74_2_85"/>
          <p:cNvSpPr/>
          <p:nvPr/>
        </p:nvSpPr>
        <p:spPr>
          <a:xfrm>
            <a:off x="5535150" y="1558963"/>
            <a:ext cx="2090700" cy="1276200"/>
          </a:xfrm>
          <a:prstGeom prst="wedgeEllipseCallout">
            <a:avLst>
              <a:gd name="adj1" fmla="val -69758"/>
              <a:gd name="adj2" fmla="val 38596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0c6f81ed74_2_85"/>
          <p:cNvSpPr/>
          <p:nvPr/>
        </p:nvSpPr>
        <p:spPr>
          <a:xfrm>
            <a:off x="5378250" y="1806188"/>
            <a:ext cx="2404500" cy="8649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42875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do we know about new Announcements?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10c6f81ed74_2_85"/>
          <p:cNvSpPr/>
          <p:nvPr/>
        </p:nvSpPr>
        <p:spPr>
          <a:xfrm>
            <a:off x="782225" y="4376875"/>
            <a:ext cx="1521600" cy="78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0c6f81ed74_2_85"/>
          <p:cNvSpPr/>
          <p:nvPr/>
        </p:nvSpPr>
        <p:spPr>
          <a:xfrm>
            <a:off x="1170500" y="3251725"/>
            <a:ext cx="2021400" cy="1360800"/>
          </a:xfrm>
          <a:prstGeom prst="wedgeEllipseCallout">
            <a:avLst>
              <a:gd name="adj1" fmla="val 85477"/>
              <a:gd name="adj2" fmla="val -41182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10c6f81ed74_2_85"/>
          <p:cNvSpPr/>
          <p:nvPr/>
        </p:nvSpPr>
        <p:spPr>
          <a:xfrm>
            <a:off x="1170500" y="3529120"/>
            <a:ext cx="2109300" cy="7845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42875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do we keep track of our tasks?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c6f81badf_4_0"/>
          <p:cNvSpPr txBox="1">
            <a:spLocks noGrp="1"/>
          </p:cNvSpPr>
          <p:nvPr>
            <p:ph type="subTitle" idx="4294967295"/>
          </p:nvPr>
        </p:nvSpPr>
        <p:spPr>
          <a:xfrm>
            <a:off x="2392363" y="69725"/>
            <a:ext cx="45405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latin typeface="Sarala"/>
                <a:ea typeface="Sarala"/>
                <a:cs typeface="Sarala"/>
                <a:sym typeface="Sarala"/>
              </a:rPr>
              <a:t>       The Problems</a:t>
            </a:r>
            <a:br>
              <a:rPr lang="en" sz="3000" b="1">
                <a:latin typeface="Sarala"/>
                <a:ea typeface="Sarala"/>
                <a:cs typeface="Sarala"/>
                <a:sym typeface="Sarala"/>
              </a:rPr>
            </a:br>
            <a:r>
              <a:rPr lang="en" sz="1800">
                <a:latin typeface="Sarala"/>
                <a:ea typeface="Sarala"/>
                <a:cs typeface="Sarala"/>
                <a:sym typeface="Sarala"/>
              </a:rPr>
              <a:t>                       </a:t>
            </a:r>
            <a:r>
              <a:rPr lang="en" sz="1800" b="1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rPr>
              <a:t>Club/Forums point of view</a:t>
            </a:r>
            <a:endParaRPr sz="1800" b="1">
              <a:solidFill>
                <a:schemeClr val="dk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243" name="Google Shape;243;g10c6f81badf_4_0"/>
          <p:cNvPicPr preferRelativeResize="0"/>
          <p:nvPr/>
        </p:nvPicPr>
        <p:blipFill rotWithShape="1">
          <a:blip r:embed="rId3">
            <a:alphaModFix/>
          </a:blip>
          <a:srcRect b="9584"/>
          <a:stretch/>
        </p:blipFill>
        <p:spPr>
          <a:xfrm>
            <a:off x="3165975" y="2250625"/>
            <a:ext cx="2993275" cy="29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0c6f81badf_4_0"/>
          <p:cNvSpPr/>
          <p:nvPr/>
        </p:nvSpPr>
        <p:spPr>
          <a:xfrm>
            <a:off x="6195450" y="1727825"/>
            <a:ext cx="2003700" cy="1276200"/>
          </a:xfrm>
          <a:prstGeom prst="wedgeEllipseCallout">
            <a:avLst>
              <a:gd name="adj1" fmla="val -74370"/>
              <a:gd name="adj2" fmla="val 38671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10c6f81badf_4_0"/>
          <p:cNvSpPr/>
          <p:nvPr/>
        </p:nvSpPr>
        <p:spPr>
          <a:xfrm>
            <a:off x="6195450" y="2118725"/>
            <a:ext cx="2103000" cy="4944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42875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Too much dependency on social media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10c6f81badf_4_0"/>
          <p:cNvSpPr/>
          <p:nvPr/>
        </p:nvSpPr>
        <p:spPr>
          <a:xfrm>
            <a:off x="3666950" y="1147025"/>
            <a:ext cx="2103000" cy="1276200"/>
          </a:xfrm>
          <a:prstGeom prst="wedgeEllipseCallout">
            <a:avLst>
              <a:gd name="adj1" fmla="val -2200"/>
              <a:gd name="adj2" fmla="val 83363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0c6f81badf_4_0"/>
          <p:cNvSpPr/>
          <p:nvPr/>
        </p:nvSpPr>
        <p:spPr>
          <a:xfrm>
            <a:off x="3789500" y="1451525"/>
            <a:ext cx="1929900" cy="6672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42875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Tracking details of all members is daunting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10c6f81badf_4_0"/>
          <p:cNvSpPr/>
          <p:nvPr/>
        </p:nvSpPr>
        <p:spPr>
          <a:xfrm>
            <a:off x="931750" y="1469325"/>
            <a:ext cx="2381700" cy="1276200"/>
          </a:xfrm>
          <a:prstGeom prst="wedgeEllipseCallout">
            <a:avLst>
              <a:gd name="adj1" fmla="val 66228"/>
              <a:gd name="adj2" fmla="val 64663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0c6f81badf_4_0"/>
          <p:cNvSpPr/>
          <p:nvPr/>
        </p:nvSpPr>
        <p:spPr>
          <a:xfrm>
            <a:off x="1003750" y="1696875"/>
            <a:ext cx="2237700" cy="821100"/>
          </a:xfrm>
          <a:prstGeom prst="roundRect">
            <a:avLst>
              <a:gd name="adj" fmla="val 7389"/>
            </a:avLst>
          </a:prstGeom>
          <a:noFill/>
          <a:ln>
            <a:noFill/>
          </a:ln>
          <a:effectLst>
            <a:outerShdw blurRad="142875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Maintaining  too many datasheets are time consuming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10c6f81badf_4_0"/>
          <p:cNvSpPr/>
          <p:nvPr/>
        </p:nvSpPr>
        <p:spPr>
          <a:xfrm>
            <a:off x="820650" y="2985150"/>
            <a:ext cx="2003700" cy="1276200"/>
          </a:xfrm>
          <a:prstGeom prst="wedgeEllipseCallout">
            <a:avLst>
              <a:gd name="adj1" fmla="val 86640"/>
              <a:gd name="adj2" fmla="val 34356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0c6f81badf_4_0"/>
          <p:cNvSpPr/>
          <p:nvPr/>
        </p:nvSpPr>
        <p:spPr>
          <a:xfrm>
            <a:off x="857550" y="3137550"/>
            <a:ext cx="1929900" cy="9714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42875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Difficulty in performance evaluation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10c6f81badf_4_0"/>
          <p:cNvSpPr/>
          <p:nvPr/>
        </p:nvSpPr>
        <p:spPr>
          <a:xfrm>
            <a:off x="6282750" y="3053925"/>
            <a:ext cx="2103000" cy="1361400"/>
          </a:xfrm>
          <a:prstGeom prst="wedgeEllipseCallout">
            <a:avLst>
              <a:gd name="adj1" fmla="val -81844"/>
              <a:gd name="adj2" fmla="val 2018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0c6f81badf_4_0"/>
          <p:cNvSpPr/>
          <p:nvPr/>
        </p:nvSpPr>
        <p:spPr>
          <a:xfrm>
            <a:off x="6216075" y="3366800"/>
            <a:ext cx="2237700" cy="8211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42875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Manual administrative work of departments is laborious.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4780900" y="3382875"/>
            <a:ext cx="4211400" cy="846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4836250" y="685800"/>
            <a:ext cx="4100700" cy="28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9600">
                <a:solidFill>
                  <a:schemeClr val="dk1"/>
                </a:solidFill>
              </a:rPr>
              <a:t>Core</a:t>
            </a:r>
            <a:r>
              <a:rPr lang="en" sz="9600"/>
              <a:t> </a:t>
            </a:r>
            <a:endParaRPr sz="96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5000"/>
              <a:t>Problem</a:t>
            </a:r>
            <a:r>
              <a:rPr lang="en"/>
              <a:t> </a:t>
            </a:r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1"/>
          </p:nvPr>
        </p:nvSpPr>
        <p:spPr>
          <a:xfrm>
            <a:off x="4836250" y="3433275"/>
            <a:ext cx="4100700" cy="7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solidFill>
                  <a:srgbClr val="434343"/>
                </a:solidFill>
              </a:rPr>
              <a:t>NO AUTOMATED CENTRALIZED INTERCONNECTED SYSTEM </a:t>
            </a:r>
            <a:endParaRPr sz="1800" b="1">
              <a:solidFill>
                <a:srgbClr val="434343"/>
              </a:solidFill>
            </a:endParaRPr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3">
            <a:alphaModFix/>
          </a:blip>
          <a:srcRect l="18450" t="13354" r="11423" b="14487"/>
          <a:stretch/>
        </p:blipFill>
        <p:spPr>
          <a:xfrm>
            <a:off x="641772" y="751575"/>
            <a:ext cx="3714226" cy="382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6300800" y="1489475"/>
            <a:ext cx="743070" cy="68581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"/>
          <p:cNvSpPr txBox="1">
            <a:spLocks noGrp="1"/>
          </p:cNvSpPr>
          <p:nvPr>
            <p:ph type="title" idx="6"/>
          </p:nvPr>
        </p:nvSpPr>
        <p:spPr>
          <a:xfrm>
            <a:off x="597000" y="50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ABOUT THE </a:t>
            </a:r>
            <a:r>
              <a:rPr lang="en">
                <a:solidFill>
                  <a:schemeClr val="accent1"/>
                </a:solidFill>
              </a:rPr>
              <a:t>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8" name="Google Shape;268;p5"/>
          <p:cNvSpPr txBox="1">
            <a:spLocks noGrp="1"/>
          </p:cNvSpPr>
          <p:nvPr>
            <p:ph type="title"/>
          </p:nvPr>
        </p:nvSpPr>
        <p:spPr>
          <a:xfrm>
            <a:off x="814800" y="2918205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Centralized Zone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9" name="Google Shape;269;p5"/>
          <p:cNvSpPr txBox="1">
            <a:spLocks noGrp="1"/>
          </p:cNvSpPr>
          <p:nvPr>
            <p:ph type="subTitle" idx="1"/>
          </p:nvPr>
        </p:nvSpPr>
        <p:spPr>
          <a:xfrm>
            <a:off x="510750" y="3280275"/>
            <a:ext cx="30087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ensuring the smooth workflow of the students, club/forums, and authorities of UIU</a:t>
            </a:r>
            <a:endParaRPr/>
          </a:p>
        </p:txBody>
      </p:sp>
      <p:sp>
        <p:nvSpPr>
          <p:cNvPr id="270" name="Google Shape;270;p5"/>
          <p:cNvSpPr txBox="1">
            <a:spLocks noGrp="1"/>
          </p:cNvSpPr>
          <p:nvPr>
            <p:ph type="title" idx="2"/>
          </p:nvPr>
        </p:nvSpPr>
        <p:spPr>
          <a:xfrm>
            <a:off x="4975625" y="2971600"/>
            <a:ext cx="3185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Interconnected Systems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1" name="Google Shape;271;p5"/>
          <p:cNvSpPr txBox="1">
            <a:spLocks noGrp="1"/>
          </p:cNvSpPr>
          <p:nvPr>
            <p:ph type="subTitle" idx="3"/>
          </p:nvPr>
        </p:nvSpPr>
        <p:spPr>
          <a:xfrm>
            <a:off x="5121875" y="3365800"/>
            <a:ext cx="28932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includes interconnected systems for the students, the forums, and authorities</a:t>
            </a:r>
            <a:endParaRPr/>
          </a:p>
        </p:txBody>
      </p:sp>
      <p:grpSp>
        <p:nvGrpSpPr>
          <p:cNvPr id="272" name="Google Shape;272;p5"/>
          <p:cNvGrpSpPr/>
          <p:nvPr/>
        </p:nvGrpSpPr>
        <p:grpSpPr>
          <a:xfrm>
            <a:off x="1786990" y="2147754"/>
            <a:ext cx="456045" cy="422972"/>
            <a:chOff x="-62510922" y="4129100"/>
            <a:chExt cx="304050" cy="282000"/>
          </a:xfrm>
        </p:grpSpPr>
        <p:sp>
          <p:nvSpPr>
            <p:cNvPr id="273" name="Google Shape;273;p5"/>
            <p:cNvSpPr/>
            <p:nvPr/>
          </p:nvSpPr>
          <p:spPr>
            <a:xfrm>
              <a:off x="-62413247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-62510122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-62510122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-62510122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-62510922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5"/>
          <p:cNvGrpSpPr/>
          <p:nvPr/>
        </p:nvGrpSpPr>
        <p:grpSpPr>
          <a:xfrm>
            <a:off x="1573962" y="1918075"/>
            <a:ext cx="882300" cy="882300"/>
            <a:chOff x="3492962" y="2130600"/>
            <a:chExt cx="882300" cy="882300"/>
          </a:xfrm>
        </p:grpSpPr>
        <p:sp>
          <p:nvSpPr>
            <p:cNvPr id="279" name="Google Shape;279;p5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" name="Google Shape;280;p5"/>
            <p:cNvGrpSpPr/>
            <p:nvPr/>
          </p:nvGrpSpPr>
          <p:grpSpPr>
            <a:xfrm>
              <a:off x="3731313" y="2364457"/>
              <a:ext cx="414615" cy="414586"/>
              <a:chOff x="3497300" y="3227275"/>
              <a:chExt cx="296175" cy="296175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9" name="Google Shape;289;p5"/>
          <p:cNvGrpSpPr/>
          <p:nvPr/>
        </p:nvGrpSpPr>
        <p:grpSpPr>
          <a:xfrm>
            <a:off x="6127325" y="1918088"/>
            <a:ext cx="882300" cy="882300"/>
            <a:chOff x="1849200" y="1991525"/>
            <a:chExt cx="882300" cy="882300"/>
          </a:xfrm>
        </p:grpSpPr>
        <p:sp>
          <p:nvSpPr>
            <p:cNvPr id="290" name="Google Shape;290;p5"/>
            <p:cNvSpPr/>
            <p:nvPr/>
          </p:nvSpPr>
          <p:spPr>
            <a:xfrm>
              <a:off x="1849200" y="199152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2029432" y="2172047"/>
              <a:ext cx="522498" cy="521209"/>
              <a:chOff x="6553275" y="3604550"/>
              <a:chExt cx="296975" cy="296175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657250" y="3604550"/>
                <a:ext cx="866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6" extrusionOk="0">
                    <a:moveTo>
                      <a:pt x="1733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678" y="3466"/>
                      <a:pt x="3466" y="2678"/>
                      <a:pt x="3466" y="1733"/>
                    </a:cubicBezTo>
                    <a:cubicBezTo>
                      <a:pt x="3466" y="788"/>
                      <a:pt x="2678" y="0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53275" y="3777825"/>
                <a:ext cx="2969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4916" extrusionOk="0">
                    <a:moveTo>
                      <a:pt x="694" y="0"/>
                    </a:moveTo>
                    <a:cubicBezTo>
                      <a:pt x="316" y="0"/>
                      <a:pt x="1" y="315"/>
                      <a:pt x="1" y="693"/>
                    </a:cubicBezTo>
                    <a:cubicBezTo>
                      <a:pt x="1" y="1103"/>
                      <a:pt x="316" y="1418"/>
                      <a:pt x="694" y="1418"/>
                    </a:cubicBezTo>
                    <a:lnTo>
                      <a:pt x="694" y="4569"/>
                    </a:lnTo>
                    <a:cubicBezTo>
                      <a:pt x="694" y="4758"/>
                      <a:pt x="851" y="4915"/>
                      <a:pt x="1040" y="4915"/>
                    </a:cubicBezTo>
                    <a:lnTo>
                      <a:pt x="10807" y="4915"/>
                    </a:lnTo>
                    <a:cubicBezTo>
                      <a:pt x="11028" y="4915"/>
                      <a:pt x="11185" y="4758"/>
                      <a:pt x="11185" y="4569"/>
                    </a:cubicBezTo>
                    <a:lnTo>
                      <a:pt x="11185" y="1418"/>
                    </a:lnTo>
                    <a:cubicBezTo>
                      <a:pt x="11563" y="1418"/>
                      <a:pt x="11878" y="1103"/>
                      <a:pt x="11878" y="693"/>
                    </a:cubicBezTo>
                    <a:cubicBezTo>
                      <a:pt x="11815" y="315"/>
                      <a:pt x="11500" y="0"/>
                      <a:pt x="11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67557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90" y="0"/>
                    </a:moveTo>
                    <a:cubicBezTo>
                      <a:pt x="190" y="126"/>
                      <a:pt x="253" y="221"/>
                      <a:pt x="253" y="347"/>
                    </a:cubicBezTo>
                    <a:cubicBezTo>
                      <a:pt x="253" y="693"/>
                      <a:pt x="158" y="1071"/>
                      <a:pt x="1" y="1386"/>
                    </a:cubicBezTo>
                    <a:cubicBezTo>
                      <a:pt x="977" y="2079"/>
                      <a:pt x="1607" y="3182"/>
                      <a:pt x="1607" y="4474"/>
                    </a:cubicBezTo>
                    <a:lnTo>
                      <a:pt x="1607" y="4852"/>
                    </a:lnTo>
                    <a:lnTo>
                      <a:pt x="2994" y="4852"/>
                    </a:lnTo>
                    <a:lnTo>
                      <a:pt x="2489" y="756"/>
                    </a:lnTo>
                    <a:cubicBezTo>
                      <a:pt x="2363" y="315"/>
                      <a:pt x="1922" y="0"/>
                      <a:pt x="1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65706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545" y="0"/>
                    </a:moveTo>
                    <a:cubicBezTo>
                      <a:pt x="1072" y="0"/>
                      <a:pt x="663" y="315"/>
                      <a:pt x="505" y="788"/>
                    </a:cubicBezTo>
                    <a:lnTo>
                      <a:pt x="1" y="4852"/>
                    </a:lnTo>
                    <a:lnTo>
                      <a:pt x="1356" y="4852"/>
                    </a:lnTo>
                    <a:lnTo>
                      <a:pt x="1356" y="4474"/>
                    </a:lnTo>
                    <a:lnTo>
                      <a:pt x="1387" y="4474"/>
                    </a:lnTo>
                    <a:cubicBezTo>
                      <a:pt x="1387" y="3182"/>
                      <a:pt x="2017" y="2048"/>
                      <a:pt x="2994" y="1386"/>
                    </a:cubicBezTo>
                    <a:cubicBezTo>
                      <a:pt x="2836" y="1071"/>
                      <a:pt x="2773" y="693"/>
                      <a:pt x="2773" y="347"/>
                    </a:cubicBezTo>
                    <a:cubicBezTo>
                      <a:pt x="2773" y="221"/>
                      <a:pt x="2773" y="95"/>
                      <a:pt x="2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6707650" y="3688025"/>
                <a:ext cx="709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37" extrusionOk="0">
                    <a:moveTo>
                      <a:pt x="1482" y="1"/>
                    </a:moveTo>
                    <a:cubicBezTo>
                      <a:pt x="1450" y="32"/>
                      <a:pt x="1418" y="64"/>
                      <a:pt x="1324" y="127"/>
                    </a:cubicBezTo>
                    <a:cubicBezTo>
                      <a:pt x="1324" y="190"/>
                      <a:pt x="1292" y="253"/>
                      <a:pt x="1261" y="284"/>
                    </a:cubicBezTo>
                    <a:lnTo>
                      <a:pt x="1" y="1923"/>
                    </a:lnTo>
                    <a:lnTo>
                      <a:pt x="1" y="2836"/>
                    </a:lnTo>
                    <a:lnTo>
                      <a:pt x="2742" y="2836"/>
                    </a:lnTo>
                    <a:lnTo>
                      <a:pt x="2742" y="2553"/>
                    </a:lnTo>
                    <a:lnTo>
                      <a:pt x="2836" y="2553"/>
                    </a:lnTo>
                    <a:cubicBezTo>
                      <a:pt x="2836" y="1513"/>
                      <a:pt x="2332" y="599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6621025" y="3688825"/>
                <a:ext cx="7090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931" extrusionOk="0">
                    <a:moveTo>
                      <a:pt x="1323" y="0"/>
                    </a:moveTo>
                    <a:cubicBezTo>
                      <a:pt x="536" y="567"/>
                      <a:pt x="0" y="1513"/>
                      <a:pt x="0" y="2584"/>
                    </a:cubicBezTo>
                    <a:lnTo>
                      <a:pt x="0" y="2930"/>
                    </a:lnTo>
                    <a:lnTo>
                      <a:pt x="2741" y="2930"/>
                    </a:lnTo>
                    <a:lnTo>
                      <a:pt x="2741" y="1922"/>
                    </a:lnTo>
                    <a:lnTo>
                      <a:pt x="2836" y="1922"/>
                    </a:lnTo>
                    <a:lnTo>
                      <a:pt x="1575" y="284"/>
                    </a:lnTo>
                    <a:cubicBezTo>
                      <a:pt x="1512" y="252"/>
                      <a:pt x="1512" y="158"/>
                      <a:pt x="1481" y="126"/>
                    </a:cubicBezTo>
                    <a:cubicBezTo>
                      <a:pt x="1449" y="95"/>
                      <a:pt x="1355" y="63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8" name="Google Shape;298;p5"/>
          <p:cNvSpPr txBox="1"/>
          <p:nvPr/>
        </p:nvSpPr>
        <p:spPr>
          <a:xfrm>
            <a:off x="744750" y="1007075"/>
            <a:ext cx="765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Stands for </a:t>
            </a:r>
            <a:r>
              <a:rPr lang="en" sz="1600" b="1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ECA Management System</a:t>
            </a:r>
            <a:endParaRPr sz="1600"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c6f81ed74_0_8"/>
          <p:cNvSpPr txBox="1">
            <a:spLocks noGrp="1"/>
          </p:cNvSpPr>
          <p:nvPr>
            <p:ph type="title"/>
          </p:nvPr>
        </p:nvSpPr>
        <p:spPr>
          <a:xfrm>
            <a:off x="638425" y="370425"/>
            <a:ext cx="3666900" cy="11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HOW IT  SOLVES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THE PROBLEMS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4" name="Google Shape;304;g10c6f81ed74_0_8"/>
          <p:cNvSpPr/>
          <p:nvPr/>
        </p:nvSpPr>
        <p:spPr>
          <a:xfrm>
            <a:off x="969450" y="21015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g10c6f81ed74_0_8"/>
          <p:cNvGrpSpPr/>
          <p:nvPr/>
        </p:nvGrpSpPr>
        <p:grpSpPr>
          <a:xfrm>
            <a:off x="1143933" y="2276012"/>
            <a:ext cx="533332" cy="533332"/>
            <a:chOff x="3271200" y="1435075"/>
            <a:chExt cx="481825" cy="481825"/>
          </a:xfrm>
        </p:grpSpPr>
        <p:sp>
          <p:nvSpPr>
            <p:cNvPr id="306" name="Google Shape;306;g10c6f81ed74_0_8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10c6f81ed74_0_8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g10c6f81ed74_0_8"/>
          <p:cNvSpPr txBox="1"/>
          <p:nvPr/>
        </p:nvSpPr>
        <p:spPr>
          <a:xfrm>
            <a:off x="321600" y="3127200"/>
            <a:ext cx="2178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Makes lengthy processes short in 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3-4 easy steps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g10c6f81ed74_0_8"/>
          <p:cNvSpPr/>
          <p:nvPr/>
        </p:nvSpPr>
        <p:spPr>
          <a:xfrm>
            <a:off x="4130850" y="2130600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g10c6f81ed74_0_8"/>
          <p:cNvGrpSpPr/>
          <p:nvPr/>
        </p:nvGrpSpPr>
        <p:grpSpPr>
          <a:xfrm>
            <a:off x="4305333" y="2305081"/>
            <a:ext cx="533352" cy="533352"/>
            <a:chOff x="583100" y="3982600"/>
            <a:chExt cx="296175" cy="296175"/>
          </a:xfrm>
        </p:grpSpPr>
        <p:sp>
          <p:nvSpPr>
            <p:cNvPr id="311" name="Google Shape;311;g10c6f81ed74_0_8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10c6f81ed74_0_8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10c6f81ed74_0_8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10c6f81ed74_0_8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10c6f81ed74_0_8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10c6f81ed74_0_8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10c6f81ed74_0_8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g10c6f81ed74_0_8"/>
          <p:cNvSpPr txBox="1"/>
          <p:nvPr/>
        </p:nvSpPr>
        <p:spPr>
          <a:xfrm>
            <a:off x="3388200" y="3127200"/>
            <a:ext cx="236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Provides a shared central system for 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easier access of resources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10c6f81ed74_0_8"/>
          <p:cNvSpPr/>
          <p:nvPr/>
        </p:nvSpPr>
        <p:spPr>
          <a:xfrm>
            <a:off x="7429075" y="21015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g10c6f81ed74_0_8"/>
          <p:cNvGrpSpPr/>
          <p:nvPr/>
        </p:nvGrpSpPr>
        <p:grpSpPr>
          <a:xfrm>
            <a:off x="7593907" y="2294710"/>
            <a:ext cx="552623" cy="554094"/>
            <a:chOff x="1674750" y="3254050"/>
            <a:chExt cx="294575" cy="295375"/>
          </a:xfrm>
        </p:grpSpPr>
        <p:sp>
          <p:nvSpPr>
            <p:cNvPr id="321" name="Google Shape;321;g10c6f81ed74_0_8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10c6f81ed74_0_8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10c6f81ed74_0_8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g10c6f81ed74_0_8"/>
          <p:cNvSpPr txBox="1"/>
          <p:nvPr/>
        </p:nvSpPr>
        <p:spPr>
          <a:xfrm>
            <a:off x="6686425" y="3127200"/>
            <a:ext cx="236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Processes work in 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recent updates.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c6f81ed74_0_36"/>
          <p:cNvSpPr txBox="1">
            <a:spLocks noGrp="1"/>
          </p:cNvSpPr>
          <p:nvPr>
            <p:ph type="title"/>
          </p:nvPr>
        </p:nvSpPr>
        <p:spPr>
          <a:xfrm>
            <a:off x="300300" y="131300"/>
            <a:ext cx="36669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lt2"/>
                </a:solidFill>
              </a:rPr>
              <a:t>FOR </a:t>
            </a:r>
            <a:r>
              <a:rPr lang="en">
                <a:solidFill>
                  <a:schemeClr val="accent1"/>
                </a:solidFill>
              </a:rPr>
              <a:t>STUDENTS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0" name="Google Shape;330;g10c6f81ed74_0_36"/>
          <p:cNvSpPr/>
          <p:nvPr/>
        </p:nvSpPr>
        <p:spPr>
          <a:xfrm>
            <a:off x="6816000" y="4412100"/>
            <a:ext cx="2328000" cy="731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0c6f81ed74_0_36"/>
          <p:cNvSpPr txBox="1">
            <a:spLocks noGrp="1"/>
          </p:cNvSpPr>
          <p:nvPr>
            <p:ph type="subTitle" idx="4294967295"/>
          </p:nvPr>
        </p:nvSpPr>
        <p:spPr>
          <a:xfrm>
            <a:off x="2721750" y="4617650"/>
            <a:ext cx="3802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</a:rPr>
              <a:t>Student </a:t>
            </a:r>
            <a:r>
              <a:rPr lang="en" sz="1600" b="1" dirty="0"/>
              <a:t>DashBoard</a:t>
            </a:r>
            <a:endParaRPr sz="1600" b="1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59" y="775816"/>
            <a:ext cx="5447519" cy="3931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nal Project Proposal by Slidesgo">
  <a:themeElements>
    <a:clrScheme name="Custom 9">
      <a:dk1>
        <a:srgbClr val="000000"/>
      </a:dk1>
      <a:lt1>
        <a:srgbClr val="FFFFFF"/>
      </a:lt1>
      <a:dk2>
        <a:srgbClr val="FFA828"/>
      </a:dk2>
      <a:lt2>
        <a:srgbClr val="000000"/>
      </a:lt2>
      <a:accent1>
        <a:srgbClr val="FFC30B"/>
      </a:accent1>
      <a:accent2>
        <a:srgbClr val="FFB44B"/>
      </a:accent2>
      <a:accent3>
        <a:srgbClr val="FFB44B"/>
      </a:accent3>
      <a:accent4>
        <a:srgbClr val="FFE2B9"/>
      </a:accent4>
      <a:accent5>
        <a:srgbClr val="FFC000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469</Words>
  <Application>Microsoft Office PowerPoint</Application>
  <PresentationFormat>On-screen Show (16:9)</PresentationFormat>
  <Paragraphs>102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Work Sans ExtraBold</vt:lpstr>
      <vt:lpstr>Montserrat</vt:lpstr>
      <vt:lpstr>Lato</vt:lpstr>
      <vt:lpstr>Sarala</vt:lpstr>
      <vt:lpstr>Arial</vt:lpstr>
      <vt:lpstr>Final Project Proposal by Slidesgo</vt:lpstr>
      <vt:lpstr>ECMS DESKTOP</vt:lpstr>
      <vt:lpstr>TABLE OF CONTENTS</vt:lpstr>
      <vt:lpstr>INTRODUCTION</vt:lpstr>
      <vt:lpstr>PowerPoint Presentation</vt:lpstr>
      <vt:lpstr>PowerPoint Presentation</vt:lpstr>
      <vt:lpstr>Core  Problem </vt:lpstr>
      <vt:lpstr>ABOUT THE PROJECT</vt:lpstr>
      <vt:lpstr>HOW IT  SOLVES THE PROBLEMS</vt:lpstr>
      <vt:lpstr>FOR STUDENTS</vt:lpstr>
      <vt:lpstr>TASK ASSIGNMENT</vt:lpstr>
      <vt:lpstr>PowerPoint Presentation</vt:lpstr>
      <vt:lpstr>PowerPoint Presentation</vt:lpstr>
      <vt:lpstr>PowerPoint Presentation</vt:lpstr>
      <vt:lpstr>FOR CLUB/FORUMS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AUTHORITIES</vt:lpstr>
      <vt:lpstr>USED TECHNOLOGIES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ECMS DESKTOP</dc:title>
  <cp:lastModifiedBy>USER</cp:lastModifiedBy>
  <cp:revision>12</cp:revision>
  <dcterms:modified xsi:type="dcterms:W3CDTF">2022-01-23T16:25:38Z</dcterms:modified>
</cp:coreProperties>
</file>